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463" r:id="rId3"/>
    <p:sldId id="398" r:id="rId4"/>
    <p:sldId id="484" r:id="rId5"/>
    <p:sldId id="483" r:id="rId6"/>
    <p:sldId id="492" r:id="rId7"/>
    <p:sldId id="491" r:id="rId8"/>
    <p:sldId id="493" r:id="rId9"/>
    <p:sldId id="494" r:id="rId10"/>
    <p:sldId id="495" r:id="rId11"/>
    <p:sldId id="419" r:id="rId12"/>
    <p:sldId id="489" r:id="rId13"/>
    <p:sldId id="490" r:id="rId14"/>
    <p:sldId id="466" r:id="rId15"/>
    <p:sldId id="488" r:id="rId16"/>
    <p:sldId id="477" r:id="rId17"/>
    <p:sldId id="399" r:id="rId18"/>
    <p:sldId id="409" r:id="rId19"/>
    <p:sldId id="481" r:id="rId20"/>
    <p:sldId id="4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11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2.png"/><Relationship Id="rId4" Type="http://schemas.openxmlformats.org/officeDocument/2006/relationships/image" Target="../media/image11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%27ANATR%27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%27ANATR%27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ui5.hana.ondemand.com/docs/topics/6c47b2b39db9404582994070ec3d57a2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ervices.odata.org/" TargetMode="External"/><Relationship Id="rId4" Type="http://schemas.openxmlformats.org/officeDocument/2006/relationships/hyperlink" Target="https://services.odata.org/V2/Northwind/Northwind.svc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4E4B-4286-43FE-BF7A-6228729A36E9}"/>
              </a:ext>
            </a:extLst>
          </p:cNvPr>
          <p:cNvSpPr txBox="1"/>
          <p:nvPr/>
        </p:nvSpPr>
        <p:spPr>
          <a:xfrm>
            <a:off x="507609" y="954581"/>
            <a:ext cx="1123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text</a:t>
            </a:r>
            <a:endParaRPr lang="en-IN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47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13EB8-D433-4C38-ACE5-9160060B2344}"/>
              </a:ext>
            </a:extLst>
          </p:cNvPr>
          <p:cNvSpPr txBox="1"/>
          <p:nvPr/>
        </p:nvSpPr>
        <p:spPr>
          <a:xfrm>
            <a:off x="554182" y="203200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ooper Black" panose="0208090404030B020404" pitchFamily="18" charset="0"/>
              </a:rPr>
              <a:t>deployment Options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5718D-5FC2-466D-8FBB-34CF196C7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04" y="1274555"/>
            <a:ext cx="9938327" cy="514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3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91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97110" y="34675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8" y="1330595"/>
            <a:ext cx="582814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1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i="1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i="1" dirty="0"/>
              <a:t> </a:t>
            </a:r>
            <a:endParaRPr lang="en-IN" i="1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1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i="1" dirty="0"/>
              <a:t> </a:t>
            </a:r>
            <a:endParaRPr lang="en-IN" i="1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u="none" strike="noStrike" dirty="0">
                <a:solidFill>
                  <a:srgbClr val="000000"/>
                </a:solidFill>
                <a:effectLst/>
              </a:rPr>
              <a:t>Deploying Ui App into Fiori Launchpad</a:t>
            </a:r>
            <a:r>
              <a:rPr lang="en-US" i="1" dirty="0"/>
              <a:t> </a:t>
            </a:r>
            <a:endParaRPr lang="en-IN" i="1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u="none" strike="noStrike" dirty="0">
                <a:solidFill>
                  <a:srgbClr val="000000"/>
                </a:solidFill>
                <a:effectLst/>
              </a:rPr>
              <a:t>Fiori Launchpad Configuration For Tiles </a:t>
            </a:r>
            <a:endParaRPr lang="en-IN" i="1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28E149E-211C-4771-AC10-186259BC4D48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424134" y="938129"/>
            <a:ext cx="112920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OData is </a:t>
            </a:r>
            <a:r>
              <a:rPr lang="en-US" sz="2000" b="1" dirty="0"/>
              <a:t>open data protocol</a:t>
            </a:r>
            <a:r>
              <a:rPr lang="en-US" sz="2000" dirty="0"/>
              <a:t>, it is used to create REST based services, initially developed by the OASIS company later acquired by Microsoft and make open source.</a:t>
            </a:r>
          </a:p>
          <a:p>
            <a:r>
              <a:rPr lang="en-US" sz="2000" dirty="0"/>
              <a:t>REST – Representational State Transfer – also known as STATELESS Communication</a:t>
            </a:r>
          </a:p>
          <a:p>
            <a:r>
              <a:rPr lang="en-US" sz="2000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sz="2000" dirty="0"/>
          </a:p>
          <a:p>
            <a:endParaRPr lang="en-IN" sz="2000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E0BC-78EA-47DF-A4EE-7F225FBF5F0A}"/>
              </a:ext>
            </a:extLst>
          </p:cNvPr>
          <p:cNvSpPr txBox="1"/>
          <p:nvPr/>
        </p:nvSpPr>
        <p:spPr>
          <a:xfrm>
            <a:off x="350981" y="387927"/>
            <a:ext cx="991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350981" y="1339272"/>
            <a:ext cx="1159163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/>
              <a:t>Service Document (Collection of Entity Sets)</a:t>
            </a:r>
            <a:r>
              <a:rPr lang="en-US" sz="2000" dirty="0"/>
              <a:t> – 1 Entity Set = 1 DB Table</a:t>
            </a:r>
          </a:p>
          <a:p>
            <a:pPr algn="just"/>
            <a:r>
              <a:rPr lang="en-US" sz="2000" dirty="0">
                <a:hlinkClick r:id="rId2"/>
              </a:rPr>
              <a:t>https://services.odata.org/V2/(S(gte5obp1xr5gdvcqffzwbrwq))/OData/OData.svc/</a:t>
            </a:r>
            <a:endParaRPr lang="en-US" sz="2000" dirty="0"/>
          </a:p>
          <a:p>
            <a:pPr algn="just"/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/>
              <a:t>Service metadata (/$metadata)</a:t>
            </a:r>
            <a:r>
              <a:rPr lang="en-US" sz="2000" dirty="0"/>
              <a:t> – all the entity types and entity sets</a:t>
            </a:r>
          </a:p>
          <a:p>
            <a:pPr algn="just"/>
            <a:r>
              <a:rPr lang="en-US" sz="2000" dirty="0"/>
              <a:t>Entity Type is the blue print of data set, entity set is the access point of actual data</a:t>
            </a:r>
          </a:p>
          <a:p>
            <a:pPr algn="just"/>
            <a:r>
              <a:rPr lang="en-US" sz="2000" dirty="0">
                <a:hlinkClick r:id="rId3"/>
              </a:rPr>
              <a:t>https://services.odata.org/V2/(S(gte5obp1xr5gdvcqffzwbrwq))/OData/OData.svc/$metadata</a:t>
            </a:r>
            <a:endParaRPr lang="en-US" sz="2000" dirty="0"/>
          </a:p>
          <a:p>
            <a:pPr algn="just"/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/>
              <a:t>Access Multiple Records of an Entity Set (SELECT * FROM dB table)</a:t>
            </a:r>
          </a:p>
          <a:p>
            <a:pPr algn="just"/>
            <a:r>
              <a:rPr lang="en-US" sz="2000" dirty="0">
                <a:hlinkClick r:id="rId4"/>
              </a:rPr>
              <a:t>https://services.odata.org/V2/(S(gte5obp1xr5gdvcqffzwbrwq))/OData/OData.svc/Products?$format=json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E0F81D7-EAA6-4645-8FAF-4EBC874E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780365-9E81-430F-947E-72CEEB3D9A7F}"/>
              </a:ext>
            </a:extLst>
          </p:cNvPr>
          <p:cNvSpPr txBox="1"/>
          <p:nvPr/>
        </p:nvSpPr>
        <p:spPr>
          <a:xfrm>
            <a:off x="267681" y="369454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804424" y="2844225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59A31C-A1AF-4990-80A9-AACA104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ooper Black" panose="0208090404030B020404" pitchFamily="18" charset="0"/>
              </a:rPr>
              <a:t>SAP OData V2 (Version 2)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Cooper Black" panose="0208090404030B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4E4B-4286-43FE-BF7A-6228729A36E9}"/>
              </a:ext>
            </a:extLst>
          </p:cNvPr>
          <p:cNvSpPr txBox="1"/>
          <p:nvPr/>
        </p:nvSpPr>
        <p:spPr>
          <a:xfrm>
            <a:off x="507609" y="954581"/>
            <a:ext cx="9679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OData v2 is a set of new standards which are add-ons to SAP OData V1, and these are as follows: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Client-side sorting and filtering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All requests can be batched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All data is cached in the model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Automatic Message handling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You can read more about SAP OData v2 vs OData v1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42C40"/>
                </a:solidFill>
                <a:effectLst/>
                <a:hlinkClick r:id="rId2"/>
              </a:rPr>
              <a:t>here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A0843-0C83-41CC-A6F7-A34A36DAF0E8}"/>
              </a:ext>
            </a:extLst>
          </p:cNvPr>
          <p:cNvSpPr txBox="1"/>
          <p:nvPr/>
        </p:nvSpPr>
        <p:spPr>
          <a:xfrm>
            <a:off x="507609" y="3241964"/>
            <a:ext cx="727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Northwind OData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7D94E-329C-49C3-938B-9D0141770F44}"/>
              </a:ext>
            </a:extLst>
          </p:cNvPr>
          <p:cNvSpPr txBox="1"/>
          <p:nvPr/>
        </p:nvSpPr>
        <p:spPr>
          <a:xfrm>
            <a:off x="868022" y="4149093"/>
            <a:ext cx="9679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Northwind is publicly available OData service. You can use this freely available OData service to learn how to use and consume OData service in SAPUI5 applications with SAP 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WebIDE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free OData service: </a:t>
            </a:r>
            <a:r>
              <a:rPr lang="en-IN" b="0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https://services.odata.org/</a:t>
            </a:r>
            <a:endParaRPr lang="en-IN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13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4E4B-4286-43FE-BF7A-6228729A36E9}"/>
              </a:ext>
            </a:extLst>
          </p:cNvPr>
          <p:cNvSpPr txBox="1"/>
          <p:nvPr/>
        </p:nvSpPr>
        <p:spPr>
          <a:xfrm>
            <a:off x="507609" y="954581"/>
            <a:ext cx="1123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text</a:t>
            </a:r>
            <a:endParaRPr lang="en-IN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11635</TotalTime>
  <Words>652</Words>
  <Application>Microsoft Office PowerPoint</Application>
  <PresentationFormat>Widescreen</PresentationFormat>
  <Paragraphs>117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Narrow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589</cp:revision>
  <dcterms:created xsi:type="dcterms:W3CDTF">2016-07-10T03:33:26Z</dcterms:created>
  <dcterms:modified xsi:type="dcterms:W3CDTF">2021-05-19T07:37:36Z</dcterms:modified>
</cp:coreProperties>
</file>